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8" r:id="rId3"/>
    <p:sldId id="292" r:id="rId4"/>
    <p:sldId id="258" r:id="rId5"/>
    <p:sldId id="268" r:id="rId6"/>
    <p:sldId id="310" r:id="rId7"/>
    <p:sldId id="313" r:id="rId8"/>
    <p:sldId id="297" r:id="rId9"/>
    <p:sldId id="317" r:id="rId10"/>
    <p:sldId id="314" r:id="rId11"/>
    <p:sldId id="322" r:id="rId12"/>
    <p:sldId id="323" r:id="rId13"/>
    <p:sldId id="320" r:id="rId14"/>
    <p:sldId id="321" r:id="rId15"/>
    <p:sldId id="318" r:id="rId16"/>
    <p:sldId id="319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13F94336-0C32-47F3-B0A1-5B16ADBB941E}">
          <p14:sldIdLst>
            <p14:sldId id="256"/>
            <p14:sldId id="298"/>
            <p14:sldId id="292"/>
            <p14:sldId id="258"/>
          </p14:sldIdLst>
        </p14:section>
        <p14:section name="Basics" id="{2B0EF313-542C-4B12-A8E4-FB9D69977B1C}">
          <p14:sldIdLst>
            <p14:sldId id="268"/>
            <p14:sldId id="310"/>
          </p14:sldIdLst>
        </p14:section>
        <p14:section name="Review" id="{79DFBC7A-84D4-4B6D-A4E4-975EC66FD0AC}">
          <p14:sldIdLst>
            <p14:sldId id="313"/>
            <p14:sldId id="297"/>
          </p14:sldIdLst>
        </p14:section>
        <p14:section name="Guidelines" id="{E7A9B701-24B4-42F1-B0F4-9F9556DDC45D}">
          <p14:sldIdLst>
            <p14:sldId id="317"/>
            <p14:sldId id="314"/>
            <p14:sldId id="322"/>
            <p14:sldId id="323"/>
            <p14:sldId id="320"/>
            <p14:sldId id="321"/>
            <p14:sldId id="318"/>
          </p14:sldIdLst>
        </p14:section>
        <p14:section name="Summary" id="{28294A72-45AF-4E8E-843F-A27D10098FE0}">
          <p14:sldIdLst>
            <p14:sldId id="31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108" d="100"/>
          <a:sy n="108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3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0CBA5-9105-4D6F-901A-D6ACF44A853F}" type="datetimeFigureOut">
              <a:rPr lang="en-US" smtClean="0"/>
              <a:t>12/3/2013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D18AC-5240-498F-B85C-D66DE32EAD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47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5CAA1A-17CD-4DE4-BF86-8672770A1729}" type="datetimeFigureOut">
              <a:rPr lang="en-US" smtClean="0"/>
              <a:t>12/3/2013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F6C35D-3F1A-4B38-BDC3-C3ED31CE0C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728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B67C2-553F-4B14-A7AE-545C7C91D2CE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519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870E5-1344-48A7-BF5E-1227FB55896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74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8D33C-5F14-4CF5-AFAF-7958F8F66D18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854A4-358F-4C04-945D-3A1F0C1E0186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1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B252E-487D-4430-99D3-B755265D03DF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99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A30E3-25B5-4476-94EA-136F5B1AE456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09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C067A-429B-46C7-B469-D0143A853E4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575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9C92D-B187-4CC9-AC1F-E70BD95C442D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7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F0DF-5DB3-4F85-B863-E45597CE7CDB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7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Layout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BBBE-CC82-4DD5-A6FB-5BB2A725DE7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97764" y="304800"/>
            <a:ext cx="6917436" cy="121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6917436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7620000" y="640080"/>
            <a:ext cx="1216152" cy="5577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68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Layout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fld id="{7970A96A-63FC-4C7A-B800-4CDE2D82881F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fld id="{49321E85-C7F9-493D-8309-B66911D6D1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397764" y="304800"/>
            <a:ext cx="8348472" cy="12192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07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4921-023C-4BBF-A7AA-CB3FB347202B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6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838200"/>
            <a:ext cx="6420827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/>
                </a:solidFill>
              </a:defRPr>
            </a:lvl1pPr>
          </a:lstStyle>
          <a:p>
            <a:fld id="{3AACD64A-A483-496E-909D-37AC79B848C1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Proof of Beneficial Use of Water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/>
                </a:solidFill>
              </a:defRPr>
            </a:lvl1pPr>
          </a:lstStyle>
          <a:p>
            <a:fld id="{49321E85-C7F9-493D-8309-B66911D6D1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189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file:///C:\Users\Lalo_2\Desktop\Nov%2012%202013\Nov%2012%20Example%20Flow%20Proration%20RO.xlsx!Sheet1!R1C1:R7C7" TargetMode="External"/><Relationship Id="rId5" Type="http://schemas.openxmlformats.org/officeDocument/2006/relationships/image" Target="../media/image6.emf"/><Relationship Id="rId4" Type="http://schemas.openxmlformats.org/officeDocument/2006/relationships/oleObject" Target="file:///C:\Users\Lalo_2\Desktop\Nov%2012%202013\Nov%2012%20Example%20Flow%20Proration.xlsx!Sheet1!R1C1:R7C7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file:///C:\Users\FQUINTAN\Desktop\Nov%2012%20Presentation\Nov%2012%20Example%20Not%20Required%201.xlsx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file:///C:\Users\FQUINTAN\Desktop\Nov%2012%20Presentation\Nov%2012%20Example%20Not%20Required%202.xlsx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emf"/><Relationship Id="rId4" Type="http://schemas.openxmlformats.org/officeDocument/2006/relationships/oleObject" Target="file:///C:\Users\Lalo_2\Desktop\Nov%2012%202013\Nov%2012%20Example%20Average%20Method.xlsx!Sheet1!R1C1:R7C7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6" Type="http://schemas.openxmlformats.org/officeDocument/2006/relationships/oleObject" Target="file:///C:\Users\Lalo_2\Desktop\Nov%2012%202013\Nov%2012%20Example%20Priority%20Method%20RO.xlsx!Sheet1!R1C1:R7C7" TargetMode="External"/><Relationship Id="rId5" Type="http://schemas.openxmlformats.org/officeDocument/2006/relationships/image" Target="../media/image11.emf"/><Relationship Id="rId4" Type="http://schemas.openxmlformats.org/officeDocument/2006/relationships/oleObject" Target="file:///C:\Users\Lalo_2\Desktop\Nov%2012%202013\Nov%2012%20Example%20Priority%20Method.xlsx!Sheet1!R1C1:R7C7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alo_2\Desktop\Nov%2012%202013\Nov%2012%20Example%20Two%20Groups.xlsx!Sheet1!R1C1:R25C7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png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waterrights.utah.gov/wrinfo/forms/default.asp" TargetMode="Externa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lo\AppData\Local\Microsoft\Windows\Temporary Internet Files\Content.IE5\8Y72KS1Y\MP900406530[2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20" y="304800"/>
            <a:ext cx="8347161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3807" y="1295400"/>
            <a:ext cx="8576387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Division of Water Rights</a:t>
            </a:r>
            <a:endParaRPr lang="en-US" sz="24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4528" y="6019800"/>
            <a:ext cx="5414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/>
                </a:solidFill>
              </a:rPr>
              <a:t>Water</a:t>
            </a:r>
            <a:r>
              <a:rPr lang="en-US" sz="3600" b="1" dirty="0" smtClean="0">
                <a:solidFill>
                  <a:schemeClr val="tx2"/>
                </a:solidFill>
              </a:rPr>
              <a:t>Rights.</a:t>
            </a:r>
            <a:r>
              <a:rPr lang="en-US" sz="3600" dirty="0" smtClean="0">
                <a:solidFill>
                  <a:schemeClr val="tx2"/>
                </a:solidFill>
              </a:rPr>
              <a:t>utah</a:t>
            </a:r>
            <a:r>
              <a:rPr lang="en-US" sz="3600" b="1" dirty="0" smtClean="0">
                <a:solidFill>
                  <a:schemeClr val="tx2"/>
                </a:solidFill>
              </a:rPr>
              <a:t>.</a:t>
            </a:r>
            <a:r>
              <a:rPr lang="en-US" sz="3600" dirty="0" smtClean="0">
                <a:solidFill>
                  <a:schemeClr val="tx2"/>
                </a:solidFill>
              </a:rPr>
              <a:t>gov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88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7D9-EF17-4A63-A657-A6A94258D33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8393" y="1676400"/>
            <a:ext cx="41072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Flow Proration</a:t>
            </a:r>
          </a:p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ELU Diversion Duty 0.028 ac-</a:t>
            </a:r>
            <a:r>
              <a:rPr lang="en-US" sz="1600" b="1" dirty="0" err="1" smtClean="0">
                <a:solidFill>
                  <a:schemeClr val="tx2"/>
                </a:solidFill>
              </a:rPr>
              <a:t>ft</a:t>
            </a:r>
            <a:r>
              <a:rPr lang="en-US" sz="1600" b="1" dirty="0" smtClean="0">
                <a:solidFill>
                  <a:schemeClr val="tx2"/>
                </a:solidFill>
              </a:rPr>
              <a:t>/</a:t>
            </a:r>
            <a:r>
              <a:rPr lang="en-US" sz="1600" b="1" dirty="0" err="1" smtClean="0">
                <a:solidFill>
                  <a:schemeClr val="tx2"/>
                </a:solidFill>
              </a:rPr>
              <a:t>yr</a:t>
            </a:r>
            <a:endParaRPr lang="en-US" sz="1600" b="1" dirty="0">
              <a:solidFill>
                <a:schemeClr val="tx2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770632"/>
              </p:ext>
            </p:extLst>
          </p:nvPr>
        </p:nvGraphicFramePr>
        <p:xfrm>
          <a:off x="266700" y="2609850"/>
          <a:ext cx="86106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1" name="Worksheet" r:id="rId4" imgW="8610587" imgH="1638313" progId="Excel.Sheet.12">
                  <p:link updateAutomatic="1"/>
                </p:oleObj>
              </mc:Choice>
              <mc:Fallback>
                <p:oleObj name="Worksheet" r:id="rId4" imgW="8610587" imgH="163831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700" y="2609850"/>
                        <a:ext cx="86106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4800" y="2955495"/>
            <a:ext cx="6172200" cy="3225498"/>
            <a:chOff x="838200" y="2794302"/>
            <a:chExt cx="6172200" cy="3225498"/>
          </a:xfrm>
        </p:grpSpPr>
        <p:sp>
          <p:nvSpPr>
            <p:cNvPr id="9" name="Oval 8"/>
            <p:cNvSpPr/>
            <p:nvPr/>
          </p:nvSpPr>
          <p:spPr>
            <a:xfrm>
              <a:off x="6248400" y="2794302"/>
              <a:ext cx="762000" cy="312313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0.015 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 x 723.97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cfs-yr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2" name="Straight Connector 11"/>
            <p:cNvCxnSpPr>
              <a:stCxn id="10" idx="3"/>
              <a:endCxn id="9" idx="2"/>
            </p:cNvCxnSpPr>
            <p:nvPr/>
          </p:nvCxnSpPr>
          <p:spPr>
            <a:xfrm flipV="1">
              <a:off x="4572000" y="2950459"/>
              <a:ext cx="1676400" cy="223114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7"/>
          <p:cNvGrpSpPr/>
          <p:nvPr/>
        </p:nvGrpSpPr>
        <p:grpSpPr>
          <a:xfrm>
            <a:off x="304800" y="2972462"/>
            <a:ext cx="7467600" cy="3205599"/>
            <a:chOff x="838200" y="2814201"/>
            <a:chExt cx="7467600" cy="3205599"/>
          </a:xfrm>
        </p:grpSpPr>
        <p:sp>
          <p:nvSpPr>
            <p:cNvPr id="25" name="Oval 24"/>
            <p:cNvSpPr/>
            <p:nvPr/>
          </p:nvSpPr>
          <p:spPr>
            <a:xfrm>
              <a:off x="7696200" y="2814201"/>
              <a:ext cx="6096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0.015 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 x 400 ELUs ÷ 0.071 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27" name="Straight Connector 26"/>
            <p:cNvCxnSpPr>
              <a:stCxn id="26" idx="3"/>
              <a:endCxn id="25" idx="2"/>
            </p:cNvCxnSpPr>
            <p:nvPr/>
          </p:nvCxnSpPr>
          <p:spPr>
            <a:xfrm flipV="1">
              <a:off x="4572000" y="2966601"/>
              <a:ext cx="3124200" cy="221499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5"/>
          <p:cNvGrpSpPr/>
          <p:nvPr/>
        </p:nvGrpSpPr>
        <p:grpSpPr>
          <a:xfrm>
            <a:off x="304800" y="2963009"/>
            <a:ext cx="8657492" cy="3217983"/>
            <a:chOff x="838200" y="2801817"/>
            <a:chExt cx="8657492" cy="3217983"/>
          </a:xfrm>
        </p:grpSpPr>
        <p:sp>
          <p:nvSpPr>
            <p:cNvPr id="33" name="Oval 32"/>
            <p:cNvSpPr/>
            <p:nvPr/>
          </p:nvSpPr>
          <p:spPr>
            <a:xfrm>
              <a:off x="8886092" y="2801817"/>
              <a:ext cx="6096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84.51 ELUs x 0.028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/ELU-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35" name="Straight Connector 34"/>
            <p:cNvCxnSpPr>
              <a:stCxn id="34" idx="3"/>
              <a:endCxn id="33" idx="2"/>
            </p:cNvCxnSpPr>
            <p:nvPr/>
          </p:nvCxnSpPr>
          <p:spPr>
            <a:xfrm flipV="1">
              <a:off x="4572000" y="2954217"/>
              <a:ext cx="4314092" cy="22273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47555"/>
              </p:ext>
            </p:extLst>
          </p:nvPr>
        </p:nvGraphicFramePr>
        <p:xfrm>
          <a:off x="266700" y="2609850"/>
          <a:ext cx="86106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2" name="Worksheet" r:id="rId6" imgW="8610587" imgH="1638313" progId="Excel.Sheet.12">
                  <p:link updateAutomatic="1"/>
                </p:oleObj>
              </mc:Choice>
              <mc:Fallback>
                <p:oleObj name="Worksheet" r:id="rId6" imgW="8610587" imgH="163831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700" y="2609850"/>
                        <a:ext cx="86106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16"/>
          <p:cNvGrpSpPr/>
          <p:nvPr/>
        </p:nvGrpSpPr>
        <p:grpSpPr>
          <a:xfrm>
            <a:off x="260797" y="2630595"/>
            <a:ext cx="7511603" cy="3389205"/>
            <a:chOff x="260797" y="2630595"/>
            <a:chExt cx="7511603" cy="3389205"/>
          </a:xfrm>
        </p:grpSpPr>
        <p:sp>
          <p:nvSpPr>
            <p:cNvPr id="3" name="Rectangle 2"/>
            <p:cNvSpPr/>
            <p:nvPr/>
          </p:nvSpPr>
          <p:spPr>
            <a:xfrm>
              <a:off x="260797" y="2630595"/>
              <a:ext cx="1295400" cy="1399032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345936" y="2633214"/>
              <a:ext cx="1426464" cy="1399032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200150" y="5257800"/>
              <a:ext cx="5645696" cy="7620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accent1">
                      <a:lumMod val="50000"/>
                    </a:schemeClr>
                  </a:solidFill>
                </a:rPr>
                <a:t>Info to fill out</a:t>
              </a:r>
              <a:br>
                <a:rPr lang="en-US" b="1" dirty="0" smtClean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b="1" dirty="0" smtClean="0">
                  <a:solidFill>
                    <a:srgbClr val="FF0000"/>
                  </a:solidFill>
                </a:rPr>
                <a:t>DECLARATION OF BENEFICIAL USE FORM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3" name="Straight Connector 12"/>
            <p:cNvCxnSpPr>
              <a:endCxn id="22" idx="2"/>
            </p:cNvCxnSpPr>
            <p:nvPr/>
          </p:nvCxnSpPr>
          <p:spPr>
            <a:xfrm flipV="1">
              <a:off x="6629360" y="4032246"/>
              <a:ext cx="429808" cy="124910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3" idx="2"/>
            </p:cNvCxnSpPr>
            <p:nvPr/>
          </p:nvCxnSpPr>
          <p:spPr>
            <a:xfrm flipH="1" flipV="1">
              <a:off x="908497" y="4029627"/>
              <a:ext cx="647700" cy="126796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7120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2614-6665-4474-97B2-36AD57AA7AB0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6002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SEPARATE PROCESS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477269"/>
              </p:ext>
            </p:extLst>
          </p:nvPr>
        </p:nvGraphicFramePr>
        <p:xfrm>
          <a:off x="500063" y="2219325"/>
          <a:ext cx="8143875" cy="264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Worksheet" r:id="rId4" imgW="8143750" imgH="2647899" progId="Excel.Sheet.12">
                  <p:link updateAutomatic="1"/>
                </p:oleObj>
              </mc:Choice>
              <mc:Fallback>
                <p:oleObj name="Worksheet" r:id="rId4" imgW="8143750" imgH="264789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063" y="2219325"/>
                        <a:ext cx="8143875" cy="2647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57200" y="3200400"/>
            <a:ext cx="7139353" cy="2895600"/>
            <a:chOff x="457200" y="3200400"/>
            <a:chExt cx="7139353" cy="2895600"/>
          </a:xfrm>
        </p:grpSpPr>
        <p:sp>
          <p:nvSpPr>
            <p:cNvPr id="7" name="Rectangle 6"/>
            <p:cNvSpPr/>
            <p:nvPr/>
          </p:nvSpPr>
          <p:spPr>
            <a:xfrm>
              <a:off x="457200" y="3200400"/>
              <a:ext cx="1219200" cy="146304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255275" y="3200400"/>
              <a:ext cx="1341278" cy="146304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5257800"/>
              <a:ext cx="4572000" cy="8382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accent1">
                      <a:lumMod val="50000"/>
                    </a:schemeClr>
                  </a:solidFill>
                </a:rPr>
                <a:t>This what the Division is asking</a:t>
              </a:r>
              <a:br>
                <a:rPr lang="en-US" sz="1600" b="1" dirty="0" smtClean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sz="1600" b="1" dirty="0" smtClean="0">
                  <a:solidFill>
                    <a:schemeClr val="accent1">
                      <a:lumMod val="50000"/>
                    </a:schemeClr>
                  </a:solidFill>
                </a:rPr>
                <a:t>owners in the </a:t>
              </a:r>
              <a:r>
                <a:rPr lang="en-US" sz="1600" b="1" dirty="0" smtClean="0">
                  <a:solidFill>
                    <a:srgbClr val="FF0000"/>
                  </a:solidFill>
                </a:rPr>
                <a:t>DECLARATION of BENEFICIAL USE FORM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6400800" y="4724400"/>
              <a:ext cx="548053" cy="53340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9" idx="1"/>
              <a:endCxn id="7" idx="2"/>
            </p:cNvCxnSpPr>
            <p:nvPr/>
          </p:nvCxnSpPr>
          <p:spPr>
            <a:xfrm flipH="1" flipV="1">
              <a:off x="1066800" y="4663440"/>
              <a:ext cx="762000" cy="101346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467932" y="3616817"/>
            <a:ext cx="8309720" cy="2479183"/>
            <a:chOff x="467932" y="3616817"/>
            <a:chExt cx="8309720" cy="2479183"/>
          </a:xfrm>
        </p:grpSpPr>
        <p:sp>
          <p:nvSpPr>
            <p:cNvPr id="15" name="Rectangle 14"/>
            <p:cNvSpPr/>
            <p:nvPr/>
          </p:nvSpPr>
          <p:spPr>
            <a:xfrm>
              <a:off x="467932" y="3621916"/>
              <a:ext cx="762000" cy="27432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228557" y="3616817"/>
              <a:ext cx="1005253" cy="27432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446226" y="3616817"/>
              <a:ext cx="1005253" cy="27432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772399" y="3620199"/>
              <a:ext cx="1005253" cy="27432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28800" y="5257800"/>
              <a:ext cx="5410200" cy="8382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DEFINING THE OWNERSHIP INTEREST</a:t>
              </a:r>
              <a:br>
                <a:rPr lang="en-US" b="1" dirty="0" smtClean="0">
                  <a:solidFill>
                    <a:srgbClr val="FF0000"/>
                  </a:solidFill>
                </a:rPr>
              </a:br>
              <a:r>
                <a:rPr lang="en-US" b="1" dirty="0" smtClean="0">
                  <a:solidFill>
                    <a:srgbClr val="FF0000"/>
                  </a:solidFill>
                </a:rPr>
                <a:t>OF THE OWNERS.</a:t>
              </a:r>
            </a:p>
            <a:p>
              <a:pPr algn="ctr"/>
              <a:r>
                <a:rPr lang="en-US" b="1" dirty="0" smtClean="0">
                  <a:solidFill>
                    <a:schemeClr val="accent1">
                      <a:lumMod val="50000"/>
                    </a:schemeClr>
                  </a:solidFill>
                </a:rPr>
                <a:t>THIS A SEPARATE PROCESS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21" name="Straight Connector 20"/>
            <p:cNvCxnSpPr>
              <a:stCxn id="19" idx="1"/>
              <a:endCxn id="15" idx="2"/>
            </p:cNvCxnSpPr>
            <p:nvPr/>
          </p:nvCxnSpPr>
          <p:spPr>
            <a:xfrm flipH="1" flipV="1">
              <a:off x="848932" y="3896236"/>
              <a:ext cx="979868" cy="178066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9" idx="0"/>
              <a:endCxn id="16" idx="2"/>
            </p:cNvCxnSpPr>
            <p:nvPr/>
          </p:nvCxnSpPr>
          <p:spPr>
            <a:xfrm flipV="1">
              <a:off x="4533900" y="3891137"/>
              <a:ext cx="1197284" cy="1366663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9" idx="0"/>
              <a:endCxn id="17" idx="2"/>
            </p:cNvCxnSpPr>
            <p:nvPr/>
          </p:nvCxnSpPr>
          <p:spPr>
            <a:xfrm flipV="1">
              <a:off x="4533900" y="3891137"/>
              <a:ext cx="2414953" cy="1366663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9" idx="0"/>
              <a:endCxn id="18" idx="2"/>
            </p:cNvCxnSpPr>
            <p:nvPr/>
          </p:nvCxnSpPr>
          <p:spPr>
            <a:xfrm flipV="1">
              <a:off x="4533900" y="3894519"/>
              <a:ext cx="3741126" cy="136328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2723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2614-6665-4474-97B2-36AD57AA7AB0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6002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SEPARATE PROCESS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927918"/>
              </p:ext>
            </p:extLst>
          </p:nvPr>
        </p:nvGraphicFramePr>
        <p:xfrm>
          <a:off x="271463" y="2128838"/>
          <a:ext cx="8601075" cy="260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Worksheet" r:id="rId4" imgW="8601142" imgH="2600325" progId="Excel.Sheet.12">
                  <p:link updateAutomatic="1"/>
                </p:oleObj>
              </mc:Choice>
              <mc:Fallback>
                <p:oleObj name="Worksheet" r:id="rId4" imgW="8601142" imgH="260032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1463" y="2128838"/>
                        <a:ext cx="8601075" cy="2600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228600" y="3143542"/>
            <a:ext cx="7772400" cy="2723858"/>
            <a:chOff x="228600" y="3143542"/>
            <a:chExt cx="7772400" cy="2723858"/>
          </a:xfrm>
        </p:grpSpPr>
        <p:sp>
          <p:nvSpPr>
            <p:cNvPr id="7" name="Rectangle 6"/>
            <p:cNvSpPr/>
            <p:nvPr/>
          </p:nvSpPr>
          <p:spPr>
            <a:xfrm>
              <a:off x="228600" y="3146299"/>
              <a:ext cx="1295400" cy="1371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315200" y="3143542"/>
              <a:ext cx="685800" cy="1371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799" y="5257800"/>
              <a:ext cx="4844009" cy="609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</a:rPr>
                <a:t>DECLARATION of BENEFICIAL USE FORM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1" name="Straight Connector 10"/>
            <p:cNvCxnSpPr>
              <a:endCxn id="8" idx="2"/>
            </p:cNvCxnSpPr>
            <p:nvPr/>
          </p:nvCxnSpPr>
          <p:spPr>
            <a:xfrm flipV="1">
              <a:off x="6400800" y="4515142"/>
              <a:ext cx="1257300" cy="79717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9" idx="1"/>
              <a:endCxn id="7" idx="2"/>
            </p:cNvCxnSpPr>
            <p:nvPr/>
          </p:nvCxnSpPr>
          <p:spPr>
            <a:xfrm flipH="1" flipV="1">
              <a:off x="876300" y="4517899"/>
              <a:ext cx="952499" cy="104470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28600" y="3143542"/>
            <a:ext cx="7075983" cy="2952458"/>
            <a:chOff x="228600" y="3143542"/>
            <a:chExt cx="7075983" cy="2952458"/>
          </a:xfrm>
        </p:grpSpPr>
        <p:sp>
          <p:nvSpPr>
            <p:cNvPr id="15" name="Rectangle 14"/>
            <p:cNvSpPr/>
            <p:nvPr/>
          </p:nvSpPr>
          <p:spPr>
            <a:xfrm>
              <a:off x="228600" y="3149682"/>
              <a:ext cx="1295400" cy="1371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39732" y="3143542"/>
              <a:ext cx="1295400" cy="1371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724400" y="3143542"/>
              <a:ext cx="1295400" cy="1371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19800" y="3143542"/>
              <a:ext cx="1284783" cy="13716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28800" y="5257800"/>
              <a:ext cx="5410200" cy="8382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DEFINING OWNERSHIP INTEREST</a:t>
              </a:r>
            </a:p>
            <a:p>
              <a:pPr algn="ctr"/>
              <a:r>
                <a:rPr lang="en-US" b="1" dirty="0" smtClean="0">
                  <a:solidFill>
                    <a:schemeClr val="accent1">
                      <a:lumMod val="50000"/>
                    </a:schemeClr>
                  </a:solidFill>
                </a:rPr>
                <a:t>THIS A SEPARATE PROCESS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21" name="Straight Connector 20"/>
            <p:cNvCxnSpPr>
              <a:stCxn id="19" idx="1"/>
              <a:endCxn id="15" idx="2"/>
            </p:cNvCxnSpPr>
            <p:nvPr/>
          </p:nvCxnSpPr>
          <p:spPr>
            <a:xfrm flipH="1" flipV="1">
              <a:off x="876300" y="4521282"/>
              <a:ext cx="952500" cy="115561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9" idx="0"/>
              <a:endCxn id="16" idx="2"/>
            </p:cNvCxnSpPr>
            <p:nvPr/>
          </p:nvCxnSpPr>
          <p:spPr>
            <a:xfrm flipH="1" flipV="1">
              <a:off x="4087432" y="4515142"/>
              <a:ext cx="446468" cy="74265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9" idx="0"/>
              <a:endCxn id="17" idx="2"/>
            </p:cNvCxnSpPr>
            <p:nvPr/>
          </p:nvCxnSpPr>
          <p:spPr>
            <a:xfrm flipV="1">
              <a:off x="4533900" y="4515142"/>
              <a:ext cx="838200" cy="74265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9" idx="0"/>
              <a:endCxn id="18" idx="2"/>
            </p:cNvCxnSpPr>
            <p:nvPr/>
          </p:nvCxnSpPr>
          <p:spPr>
            <a:xfrm flipV="1">
              <a:off x="4533900" y="4515142"/>
              <a:ext cx="2128292" cy="74265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071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7D9-EF17-4A63-A657-A6A94258D33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8393" y="1676400"/>
            <a:ext cx="41072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Average Method</a:t>
            </a:r>
          </a:p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ELU Diversion Duty 0.028 ac-</a:t>
            </a:r>
            <a:r>
              <a:rPr lang="en-US" sz="1600" b="1" dirty="0" err="1" smtClean="0">
                <a:solidFill>
                  <a:schemeClr val="tx2"/>
                </a:solidFill>
              </a:rPr>
              <a:t>ft</a:t>
            </a:r>
            <a:r>
              <a:rPr lang="en-US" sz="1600" b="1" dirty="0" smtClean="0">
                <a:solidFill>
                  <a:schemeClr val="tx2"/>
                </a:solidFill>
              </a:rPr>
              <a:t>/</a:t>
            </a:r>
            <a:r>
              <a:rPr lang="en-US" sz="1600" b="1" dirty="0" err="1" smtClean="0">
                <a:solidFill>
                  <a:schemeClr val="tx2"/>
                </a:solidFill>
              </a:rPr>
              <a:t>yr</a:t>
            </a:r>
            <a:endParaRPr lang="en-US" sz="16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57553"/>
              </p:ext>
            </p:extLst>
          </p:nvPr>
        </p:nvGraphicFramePr>
        <p:xfrm>
          <a:off x="266700" y="2609850"/>
          <a:ext cx="86106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2" name="Worksheet" r:id="rId4" imgW="8610587" imgH="1638313" progId="Excel.Sheet.12">
                  <p:link updateAutomatic="1"/>
                </p:oleObj>
              </mc:Choice>
              <mc:Fallback>
                <p:oleObj name="Worksheet" r:id="rId4" imgW="8610587" imgH="163831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700" y="2609850"/>
                        <a:ext cx="86106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4800" y="2963009"/>
            <a:ext cx="6096000" cy="3217984"/>
            <a:chOff x="838200" y="2801816"/>
            <a:chExt cx="6096000" cy="3217984"/>
          </a:xfrm>
        </p:grpSpPr>
        <p:sp>
          <p:nvSpPr>
            <p:cNvPr id="9" name="Oval 8"/>
            <p:cNvSpPr/>
            <p:nvPr/>
          </p:nvSpPr>
          <p:spPr>
            <a:xfrm>
              <a:off x="6324600" y="2801816"/>
              <a:ext cx="6096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0.015 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 x 723.97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cfs-yr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2" name="Straight Connector 11"/>
            <p:cNvCxnSpPr>
              <a:stCxn id="10" idx="3"/>
              <a:endCxn id="9" idx="2"/>
            </p:cNvCxnSpPr>
            <p:nvPr/>
          </p:nvCxnSpPr>
          <p:spPr>
            <a:xfrm flipV="1">
              <a:off x="4572000" y="2954216"/>
              <a:ext cx="1752600" cy="22273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7"/>
          <p:cNvGrpSpPr/>
          <p:nvPr/>
        </p:nvGrpSpPr>
        <p:grpSpPr>
          <a:xfrm>
            <a:off x="304800" y="2963009"/>
            <a:ext cx="7620000" cy="3215052"/>
            <a:chOff x="838200" y="2804748"/>
            <a:chExt cx="7620000" cy="3215052"/>
          </a:xfrm>
        </p:grpSpPr>
        <p:sp>
          <p:nvSpPr>
            <p:cNvPr id="25" name="Oval 24"/>
            <p:cNvSpPr/>
            <p:nvPr/>
          </p:nvSpPr>
          <p:spPr>
            <a:xfrm>
              <a:off x="7848600" y="2804748"/>
              <a:ext cx="6096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400 ELUs ÷ 5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27" name="Straight Connector 26"/>
            <p:cNvCxnSpPr>
              <a:stCxn id="26" idx="3"/>
              <a:endCxn id="25" idx="2"/>
            </p:cNvCxnSpPr>
            <p:nvPr/>
          </p:nvCxnSpPr>
          <p:spPr>
            <a:xfrm flipV="1">
              <a:off x="4572000" y="2957148"/>
              <a:ext cx="3276600" cy="222445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5"/>
          <p:cNvGrpSpPr/>
          <p:nvPr/>
        </p:nvGrpSpPr>
        <p:grpSpPr>
          <a:xfrm>
            <a:off x="304800" y="2963009"/>
            <a:ext cx="8657492" cy="3217983"/>
            <a:chOff x="838200" y="2801817"/>
            <a:chExt cx="8657492" cy="3217983"/>
          </a:xfrm>
        </p:grpSpPr>
        <p:sp>
          <p:nvSpPr>
            <p:cNvPr id="33" name="Oval 32"/>
            <p:cNvSpPr/>
            <p:nvPr/>
          </p:nvSpPr>
          <p:spPr>
            <a:xfrm>
              <a:off x="8886092" y="2801817"/>
              <a:ext cx="6096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80 ELUs x 0.028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/ELU-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35" name="Straight Connector 34"/>
            <p:cNvCxnSpPr>
              <a:stCxn id="34" idx="3"/>
              <a:endCxn id="33" idx="2"/>
            </p:cNvCxnSpPr>
            <p:nvPr/>
          </p:nvCxnSpPr>
          <p:spPr>
            <a:xfrm flipV="1">
              <a:off x="4572000" y="2954217"/>
              <a:ext cx="4314092" cy="222738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61869" y="2610615"/>
            <a:ext cx="7498196" cy="3112393"/>
            <a:chOff x="261869" y="2602607"/>
            <a:chExt cx="7498196" cy="3112393"/>
          </a:xfrm>
        </p:grpSpPr>
        <p:sp>
          <p:nvSpPr>
            <p:cNvPr id="3" name="Rectangle 2"/>
            <p:cNvSpPr/>
            <p:nvPr/>
          </p:nvSpPr>
          <p:spPr>
            <a:xfrm>
              <a:off x="261869" y="2616157"/>
              <a:ext cx="1295400" cy="1408176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70177" y="2602607"/>
              <a:ext cx="1389888" cy="1408176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518393" y="5257800"/>
              <a:ext cx="3044207" cy="4572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DECLARATION FORM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3" name="Straight Connector 12"/>
            <p:cNvCxnSpPr>
              <a:endCxn id="20" idx="2"/>
            </p:cNvCxnSpPr>
            <p:nvPr/>
          </p:nvCxnSpPr>
          <p:spPr>
            <a:xfrm flipV="1">
              <a:off x="5516952" y="4010783"/>
              <a:ext cx="1548169" cy="125296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3" idx="2"/>
            </p:cNvCxnSpPr>
            <p:nvPr/>
          </p:nvCxnSpPr>
          <p:spPr>
            <a:xfrm flipH="1" flipV="1">
              <a:off x="909569" y="4024333"/>
              <a:ext cx="1642094" cy="1258824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1143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7D9-EF17-4A63-A657-A6A94258D33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8393" y="1676400"/>
            <a:ext cx="41072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Priority Method</a:t>
            </a:r>
          </a:p>
          <a:p>
            <a:pPr algn="ctr"/>
            <a:r>
              <a:rPr lang="en-US" sz="1600" b="1" dirty="0" smtClean="0">
                <a:solidFill>
                  <a:schemeClr val="tx2"/>
                </a:solidFill>
              </a:rPr>
              <a:t>ELU Diversion Duty 0.028 ac-</a:t>
            </a:r>
            <a:r>
              <a:rPr lang="en-US" sz="1600" b="1" dirty="0" err="1" smtClean="0">
                <a:solidFill>
                  <a:schemeClr val="tx2"/>
                </a:solidFill>
              </a:rPr>
              <a:t>ft</a:t>
            </a:r>
            <a:r>
              <a:rPr lang="en-US" sz="1600" b="1" dirty="0" smtClean="0">
                <a:solidFill>
                  <a:schemeClr val="tx2"/>
                </a:solidFill>
              </a:rPr>
              <a:t>/</a:t>
            </a:r>
            <a:r>
              <a:rPr lang="en-US" sz="1600" b="1" dirty="0" err="1" smtClean="0">
                <a:solidFill>
                  <a:schemeClr val="tx2"/>
                </a:solidFill>
              </a:rPr>
              <a:t>yr</a:t>
            </a:r>
            <a:endParaRPr lang="en-US" sz="16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3650115"/>
              </p:ext>
            </p:extLst>
          </p:nvPr>
        </p:nvGraphicFramePr>
        <p:xfrm>
          <a:off x="266700" y="2609850"/>
          <a:ext cx="86106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" name="Worksheet" r:id="rId4" imgW="8610587" imgH="1638313" progId="Excel.Sheet.12">
                  <p:link updateAutomatic="1"/>
                </p:oleObj>
              </mc:Choice>
              <mc:Fallback>
                <p:oleObj name="Worksheet" r:id="rId4" imgW="8610587" imgH="163831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6700" y="2609850"/>
                        <a:ext cx="86106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04800" y="3549756"/>
            <a:ext cx="6085268" cy="2631237"/>
            <a:chOff x="838200" y="3388563"/>
            <a:chExt cx="6085268" cy="2631237"/>
          </a:xfrm>
        </p:grpSpPr>
        <p:sp>
          <p:nvSpPr>
            <p:cNvPr id="9" name="Oval 8"/>
            <p:cNvSpPr/>
            <p:nvPr/>
          </p:nvSpPr>
          <p:spPr>
            <a:xfrm>
              <a:off x="6313868" y="3388563"/>
              <a:ext cx="6096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0.022 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 x 723.97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cfs-yr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2" name="Straight Connector 11"/>
            <p:cNvCxnSpPr>
              <a:stCxn id="10" idx="3"/>
              <a:endCxn id="9" idx="2"/>
            </p:cNvCxnSpPr>
            <p:nvPr/>
          </p:nvCxnSpPr>
          <p:spPr>
            <a:xfrm flipV="1">
              <a:off x="4572000" y="3540963"/>
              <a:ext cx="1741868" cy="164063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5"/>
          <p:cNvGrpSpPr/>
          <p:nvPr/>
        </p:nvGrpSpPr>
        <p:grpSpPr>
          <a:xfrm>
            <a:off x="304800" y="3581400"/>
            <a:ext cx="7512629" cy="2599592"/>
            <a:chOff x="838200" y="3420208"/>
            <a:chExt cx="7512629" cy="2599592"/>
          </a:xfrm>
        </p:grpSpPr>
        <p:sp>
          <p:nvSpPr>
            <p:cNvPr id="33" name="Oval 32"/>
            <p:cNvSpPr/>
            <p:nvPr/>
          </p:nvSpPr>
          <p:spPr>
            <a:xfrm>
              <a:off x="7549952" y="3420208"/>
              <a:ext cx="800877" cy="27315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15.93</a:t>
              </a:r>
              <a:r>
                <a:rPr lang="en-US" sz="1200" b="1" dirty="0">
                  <a:solidFill>
                    <a:schemeClr val="tx2"/>
                  </a:solidFill>
                </a:rPr>
                <a:t> 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yr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 </a:t>
              </a:r>
              <a:r>
                <a:rPr lang="en-US" sz="1200" b="1" dirty="0" smtClean="0">
                  <a:solidFill>
                    <a:schemeClr val="tx2"/>
                  </a:solidFill>
                  <a:latin typeface="Verdana"/>
                  <a:ea typeface="Verdana"/>
                  <a:cs typeface="Verdana"/>
                </a:rPr>
                <a:t>÷ 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0.028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/ELU-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35" name="Straight Connector 34"/>
            <p:cNvCxnSpPr>
              <a:stCxn id="34" idx="3"/>
              <a:endCxn id="33" idx="2"/>
            </p:cNvCxnSpPr>
            <p:nvPr/>
          </p:nvCxnSpPr>
          <p:spPr>
            <a:xfrm flipV="1">
              <a:off x="4572000" y="3556786"/>
              <a:ext cx="2977952" cy="162481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43"/>
          <p:cNvGrpSpPr/>
          <p:nvPr/>
        </p:nvGrpSpPr>
        <p:grpSpPr>
          <a:xfrm>
            <a:off x="304800" y="3581400"/>
            <a:ext cx="8725677" cy="2599771"/>
            <a:chOff x="838200" y="3420029"/>
            <a:chExt cx="8725677" cy="2599771"/>
          </a:xfrm>
        </p:grpSpPr>
        <p:sp>
          <p:nvSpPr>
            <p:cNvPr id="58" name="Oval 57"/>
            <p:cNvSpPr/>
            <p:nvPr/>
          </p:nvSpPr>
          <p:spPr>
            <a:xfrm>
              <a:off x="8763000" y="3420029"/>
              <a:ext cx="800877" cy="27315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838200" y="4343400"/>
              <a:ext cx="3733800" cy="16764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tx2"/>
                  </a:solidFill>
                </a:rPr>
                <a:t>296.43 ELU </a:t>
              </a:r>
              <a:r>
                <a:rPr lang="en-US" sz="1200" b="1" dirty="0">
                  <a:solidFill>
                    <a:schemeClr val="tx2"/>
                  </a:solidFill>
                  <a:latin typeface="Verdana"/>
                  <a:ea typeface="Verdana"/>
                  <a:cs typeface="Verdana"/>
                </a:rPr>
                <a:t>x</a:t>
              </a:r>
              <a:r>
                <a:rPr lang="en-US" sz="1200" b="1" dirty="0" smtClean="0">
                  <a:solidFill>
                    <a:schemeClr val="tx2"/>
                  </a:solidFill>
                  <a:latin typeface="Verdana"/>
                  <a:ea typeface="Verdana"/>
                  <a:cs typeface="Verdana"/>
                </a:rPr>
                <a:t> 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0.028 ac-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200" b="1" dirty="0" smtClean="0">
                  <a:solidFill>
                    <a:schemeClr val="tx2"/>
                  </a:solidFill>
                </a:rPr>
                <a:t>/ELU-</a:t>
              </a:r>
              <a:r>
                <a:rPr lang="en-US" sz="1200" b="1" dirty="0" err="1" smtClean="0">
                  <a:solidFill>
                    <a:schemeClr val="tx2"/>
                  </a:solidFill>
                </a:rPr>
                <a:t>yr</a:t>
              </a:r>
              <a:endParaRPr lang="en-US" sz="1200" b="1" dirty="0">
                <a:solidFill>
                  <a:schemeClr val="tx2"/>
                </a:solidFill>
              </a:endParaRPr>
            </a:p>
          </p:txBody>
        </p:sp>
        <p:cxnSp>
          <p:nvCxnSpPr>
            <p:cNvPr id="60" name="Straight Connector 59"/>
            <p:cNvCxnSpPr>
              <a:stCxn id="59" idx="3"/>
              <a:endCxn id="58" idx="2"/>
            </p:cNvCxnSpPr>
            <p:nvPr/>
          </p:nvCxnSpPr>
          <p:spPr>
            <a:xfrm flipV="1">
              <a:off x="4572000" y="3556607"/>
              <a:ext cx="4191000" cy="162499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914572"/>
              </p:ext>
            </p:extLst>
          </p:nvPr>
        </p:nvGraphicFramePr>
        <p:xfrm>
          <a:off x="266700" y="2609850"/>
          <a:ext cx="86106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5" name="Worksheet" r:id="rId6" imgW="8610587" imgH="1638313" progId="Excel.Sheet.12">
                  <p:link updateAutomatic="1"/>
                </p:oleObj>
              </mc:Choice>
              <mc:Fallback>
                <p:oleObj name="Worksheet" r:id="rId6" imgW="8610587" imgH="1638313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700" y="2609850"/>
                        <a:ext cx="8610600" cy="163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228600" y="2628900"/>
            <a:ext cx="7541958" cy="3086100"/>
            <a:chOff x="228600" y="2628900"/>
            <a:chExt cx="7541958" cy="3086100"/>
          </a:xfrm>
        </p:grpSpPr>
        <p:sp>
          <p:nvSpPr>
            <p:cNvPr id="6" name="Rectangle 5"/>
            <p:cNvSpPr/>
            <p:nvPr/>
          </p:nvSpPr>
          <p:spPr>
            <a:xfrm>
              <a:off x="228600" y="2637486"/>
              <a:ext cx="1295400" cy="1389888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380670" y="2628900"/>
              <a:ext cx="1389888" cy="1389888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43200" y="5257800"/>
              <a:ext cx="2971800" cy="457200"/>
            </a:xfrm>
            <a:prstGeom prst="rect">
              <a:avLst/>
            </a:prstGeom>
            <a:noFill/>
            <a:ln w="571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DECLARATION FORM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3" name="Straight Connector 12"/>
            <p:cNvCxnSpPr>
              <a:endCxn id="28" idx="2"/>
            </p:cNvCxnSpPr>
            <p:nvPr/>
          </p:nvCxnSpPr>
          <p:spPr>
            <a:xfrm flipV="1">
              <a:off x="5726818" y="4018788"/>
              <a:ext cx="1348796" cy="127418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6" idx="2"/>
            </p:cNvCxnSpPr>
            <p:nvPr/>
          </p:nvCxnSpPr>
          <p:spPr>
            <a:xfrm flipH="1" flipV="1">
              <a:off x="876300" y="4027374"/>
              <a:ext cx="1866900" cy="127711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02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>
                <a:solidFill>
                  <a:srgbClr val="1F497D"/>
                </a:solidFill>
              </a:rPr>
              <a:pPr/>
              <a:t>15</a:t>
            </a:fld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19E6-2382-4BA5-BF65-F1DA24112292}" type="datetime4">
              <a:rPr lang="en-US" smtClean="0"/>
              <a:t>December 3, 2013</a:t>
            </a:fld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551180"/>
              </p:ext>
            </p:extLst>
          </p:nvPr>
        </p:nvGraphicFramePr>
        <p:xfrm>
          <a:off x="300038" y="600075"/>
          <a:ext cx="8543925" cy="565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4" name="Worksheet" r:id="rId3" imgW="8543935" imgH="5657734" progId="Excel.Sheet.12">
                  <p:link updateAutomatic="1"/>
                </p:oleObj>
              </mc:Choice>
              <mc:Fallback>
                <p:oleObj name="Worksheet" r:id="rId3" imgW="8543935" imgH="5657734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0038" y="600075"/>
                        <a:ext cx="8543925" cy="565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90500" y="5410200"/>
            <a:ext cx="87630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04800" y="4495800"/>
            <a:ext cx="8534400" cy="190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04800" y="2367566"/>
            <a:ext cx="85344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729507" y="1140854"/>
            <a:ext cx="4123386" cy="1635616"/>
            <a:chOff x="3733800" y="1107584"/>
            <a:chExt cx="4123386" cy="16356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ounded Rectangle 13"/>
                <p:cNvSpPr/>
                <p:nvPr/>
              </p:nvSpPr>
              <p:spPr>
                <a:xfrm>
                  <a:off x="3733800" y="2057400"/>
                  <a:ext cx="3429000" cy="685800"/>
                </a:xfrm>
                <a:prstGeom prst="roundRect">
                  <a:avLst/>
                </a:prstGeom>
                <a:noFill/>
                <a:ln w="3810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1400" b="1" i="1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𝐜𝐟𝐬</m:t>
                            </m:r>
                          </m:num>
                          <m:den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𝟔𝟎</m:t>
                            </m:r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𝐚𝐜𝐫𝐞𝐬</m:t>
                            </m:r>
                          </m:den>
                        </m:f>
                        <m:r>
                          <a:rPr lang="en-US" sz="1400" b="1" i="0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en-US" sz="1400" b="1" i="1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𝐅𝐥𝐨𝐰</m:t>
                            </m:r>
                          </m:num>
                          <m:den>
                            <m:r>
                              <a:rPr lang="en-US" sz="1400" b="1" i="0" dirty="0" smtClean="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𝐀𝐜𝐫𝐞𝐚𝐠𝐞</m:t>
                            </m:r>
                          </m:den>
                        </m:f>
                      </m:oMath>
                    </m:oMathPara>
                  </a14:m>
                  <a:endParaRPr lang="en-US" sz="1400" b="1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Rounded 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3800" y="2057400"/>
                  <a:ext cx="3429000" cy="685800"/>
                </a:xfrm>
                <a:prstGeom prst="round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381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Oval 15"/>
            <p:cNvSpPr/>
            <p:nvPr/>
          </p:nvSpPr>
          <p:spPr>
            <a:xfrm>
              <a:off x="7018986" y="1107584"/>
              <a:ext cx="838200" cy="3048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stCxn id="14" idx="0"/>
              <a:endCxn id="16" idx="2"/>
            </p:cNvCxnSpPr>
            <p:nvPr/>
          </p:nvCxnSpPr>
          <p:spPr>
            <a:xfrm flipV="1">
              <a:off x="5448300" y="1259984"/>
              <a:ext cx="1570686" cy="7974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4800" y="1154806"/>
            <a:ext cx="6235521" cy="1483752"/>
            <a:chOff x="304800" y="1068948"/>
            <a:chExt cx="6235521" cy="1483752"/>
          </a:xfrm>
        </p:grpSpPr>
        <p:sp>
          <p:nvSpPr>
            <p:cNvPr id="9" name="Oval 8"/>
            <p:cNvSpPr/>
            <p:nvPr/>
          </p:nvSpPr>
          <p:spPr>
            <a:xfrm>
              <a:off x="5625921" y="1068948"/>
              <a:ext cx="914400" cy="30533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304800" y="2171700"/>
              <a:ext cx="6096000" cy="3810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tx2"/>
                  </a:solidFill>
                </a:rPr>
                <a:t>0.656 </a:t>
              </a:r>
              <a:r>
                <a:rPr lang="en-US" sz="1400" b="1" dirty="0" err="1" smtClean="0">
                  <a:solidFill>
                    <a:schemeClr val="tx2"/>
                  </a:solidFill>
                </a:rPr>
                <a:t>cfs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 x 723.97 ac-</a:t>
              </a:r>
              <a:r>
                <a:rPr lang="en-US" sz="1400" b="1" dirty="0" err="1" smtClean="0">
                  <a:solidFill>
                    <a:schemeClr val="tx2"/>
                  </a:solidFill>
                </a:rPr>
                <a:t>ft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/</a:t>
              </a:r>
              <a:r>
                <a:rPr lang="en-US" sz="1400" b="1" dirty="0" err="1" smtClean="0">
                  <a:solidFill>
                    <a:schemeClr val="tx2"/>
                  </a:solidFill>
                </a:rPr>
                <a:t>cfs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–</a:t>
              </a:r>
              <a:r>
                <a:rPr lang="en-US" sz="1400" b="1" dirty="0" err="1" smtClean="0">
                  <a:solidFill>
                    <a:schemeClr val="tx2"/>
                  </a:solidFill>
                </a:rPr>
                <a:t>yr</a:t>
              </a:r>
              <a:r>
                <a:rPr lang="en-US" sz="1400" b="1" dirty="0" smtClean="0">
                  <a:solidFill>
                    <a:schemeClr val="tx2"/>
                  </a:solidFill>
                </a:rPr>
                <a:t> x 214 days ÷ 365 days</a:t>
              </a:r>
              <a:endParaRPr lang="en-US" sz="1400" b="1" dirty="0">
                <a:solidFill>
                  <a:schemeClr val="tx2"/>
                </a:solidFill>
              </a:endParaRPr>
            </a:p>
          </p:txBody>
        </p:sp>
        <p:cxnSp>
          <p:nvCxnSpPr>
            <p:cNvPr id="17" name="Straight Connector 16"/>
            <p:cNvCxnSpPr>
              <a:stCxn id="10" idx="0"/>
              <a:endCxn id="9" idx="2"/>
            </p:cNvCxnSpPr>
            <p:nvPr/>
          </p:nvCxnSpPr>
          <p:spPr>
            <a:xfrm flipV="1">
              <a:off x="3352800" y="1221616"/>
              <a:ext cx="2273121" cy="95008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0" y="0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Irrigation Duty 4.0 ac-</a:t>
            </a:r>
            <a:r>
              <a:rPr lang="en-US" sz="1400" b="1" dirty="0" err="1" smtClean="0">
                <a:solidFill>
                  <a:schemeClr val="tx2"/>
                </a:solidFill>
              </a:rPr>
              <a:t>ft</a:t>
            </a:r>
            <a:r>
              <a:rPr lang="en-US" sz="1400" b="1" dirty="0" smtClean="0">
                <a:solidFill>
                  <a:schemeClr val="tx2"/>
                </a:solidFill>
              </a:rPr>
              <a:t>/ac-</a:t>
            </a:r>
            <a:r>
              <a:rPr lang="en-US" sz="1400" b="1" dirty="0" err="1" smtClean="0">
                <a:solidFill>
                  <a:schemeClr val="tx2"/>
                </a:solidFill>
              </a:rPr>
              <a:t>yr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76800" y="0"/>
            <a:ext cx="426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ELU Diversion Duty 0.028 ac-</a:t>
            </a:r>
            <a:r>
              <a:rPr lang="en-US" sz="1400" b="1" dirty="0" err="1" smtClean="0">
                <a:solidFill>
                  <a:schemeClr val="tx2"/>
                </a:solidFill>
              </a:rPr>
              <a:t>ft</a:t>
            </a:r>
            <a:r>
              <a:rPr lang="en-US" sz="1400" b="1" dirty="0" smtClean="0">
                <a:solidFill>
                  <a:schemeClr val="tx2"/>
                </a:solidFill>
              </a:rPr>
              <a:t>/ELU-</a:t>
            </a:r>
            <a:r>
              <a:rPr lang="en-US" sz="1400" b="1" dirty="0" err="1" smtClean="0">
                <a:solidFill>
                  <a:schemeClr val="tx2"/>
                </a:solidFill>
              </a:rPr>
              <a:t>yr</a:t>
            </a:r>
            <a:endParaRPr lang="en-US" sz="1400" b="1" dirty="0">
              <a:solidFill>
                <a:schemeClr val="tx2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77516" y="1159635"/>
            <a:ext cx="2003470" cy="4337229"/>
            <a:chOff x="5777516" y="1159635"/>
            <a:chExt cx="2003470" cy="4337229"/>
          </a:xfrm>
        </p:grpSpPr>
        <p:sp>
          <p:nvSpPr>
            <p:cNvPr id="7" name="Oval 6"/>
            <p:cNvSpPr/>
            <p:nvPr/>
          </p:nvSpPr>
          <p:spPr>
            <a:xfrm>
              <a:off x="7086600" y="1159635"/>
              <a:ext cx="694386" cy="305336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5777516" y="5191528"/>
              <a:ext cx="694386" cy="305336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22" idx="0"/>
              <a:endCxn id="7" idx="2"/>
            </p:cNvCxnSpPr>
            <p:nvPr/>
          </p:nvCxnSpPr>
          <p:spPr>
            <a:xfrm flipV="1">
              <a:off x="6124709" y="1312303"/>
              <a:ext cx="961891" cy="3879225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7081771" y="3393583"/>
            <a:ext cx="699215" cy="2091475"/>
            <a:chOff x="5844594" y="3281429"/>
            <a:chExt cx="699215" cy="2091475"/>
          </a:xfrm>
        </p:grpSpPr>
        <p:sp>
          <p:nvSpPr>
            <p:cNvPr id="27" name="Oval 26"/>
            <p:cNvSpPr/>
            <p:nvPr/>
          </p:nvSpPr>
          <p:spPr>
            <a:xfrm>
              <a:off x="5844594" y="3281429"/>
              <a:ext cx="694386" cy="305336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849423" y="5067568"/>
              <a:ext cx="694386" cy="305336"/>
            </a:xfrm>
            <a:prstGeom prst="ellipse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8" idx="0"/>
              <a:endCxn id="27" idx="4"/>
            </p:cNvCxnSpPr>
            <p:nvPr/>
          </p:nvCxnSpPr>
          <p:spPr>
            <a:xfrm flipH="1" flipV="1">
              <a:off x="6191787" y="3586765"/>
              <a:ext cx="4829" cy="1480803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092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4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7D9-EF17-4A63-A657-A6A94258D33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Supplemental Group(s) = quantification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Quantification ≠ Identifying ownership interest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Look for signs of quantification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Use guidelines</a:t>
            </a:r>
          </a:p>
        </p:txBody>
      </p:sp>
    </p:spTree>
    <p:extLst>
      <p:ext uri="{BB962C8B-B14F-4D97-AF65-F5344CB8AC3E}">
        <p14:creationId xmlns:p14="http://schemas.microsoft.com/office/powerpoint/2010/main" val="91454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1"/>
            <a:ext cx="8534400" cy="2914650"/>
          </a:xfrm>
        </p:spPr>
        <p:txBody>
          <a:bodyPr/>
          <a:lstStyle/>
          <a:p>
            <a:r>
              <a:rPr lang="en-US" dirty="0" smtClean="0"/>
              <a:t>Supplemental Groups 101 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Training for Licensed</a:t>
            </a:r>
            <a:br>
              <a:rPr lang="en-US" dirty="0" smtClean="0"/>
            </a:br>
            <a:r>
              <a:rPr lang="en-US" dirty="0" smtClean="0"/>
              <a:t>Engineers and Surveyors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Frank Quintana, PE</a:t>
            </a:r>
          </a:p>
          <a:p>
            <a:r>
              <a:rPr lang="en-US" dirty="0" smtClean="0"/>
              <a:t>Tuesday, November 12,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3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>
                <a:solidFill>
                  <a:srgbClr val="1F497D"/>
                </a:solidFill>
              </a:rPr>
              <a:pPr/>
              <a:t>3</a:t>
            </a:fld>
            <a:endParaRPr lang="en-US" dirty="0">
              <a:solidFill>
                <a:srgbClr val="1F497D"/>
              </a:solidFill>
            </a:endParaRPr>
          </a:p>
        </p:txBody>
      </p:sp>
      <p:pic>
        <p:nvPicPr>
          <p:cNvPr id="1026" name="Picture 2" descr="C:\Users\FQUINTAN\AppData\Local\Microsoft\Windows\Temporary Internet Files\Content.IE5\3FBYMWLK\MC900434389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6004"/>
            <a:ext cx="3962400" cy="6245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536332" y="1219200"/>
            <a:ext cx="2167580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Supplemental</a:t>
            </a:r>
            <a:b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Groups?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19E6-2382-4BA5-BF65-F1DA24112292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D7D9-EF17-4A63-A657-A6A94258D33C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 anchor="ctr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What are the basics?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What to review?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What are the </a:t>
            </a:r>
            <a:r>
              <a:rPr lang="en-US" dirty="0"/>
              <a:t>g</a:t>
            </a:r>
            <a:r>
              <a:rPr lang="en-US" dirty="0" smtClean="0"/>
              <a:t>uidelines?</a:t>
            </a:r>
          </a:p>
        </p:txBody>
      </p:sp>
    </p:spTree>
    <p:extLst>
      <p:ext uri="{BB962C8B-B14F-4D97-AF65-F5344CB8AC3E}">
        <p14:creationId xmlns:p14="http://schemas.microsoft.com/office/powerpoint/2010/main" val="276920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What are the basics?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2ABBF-34BB-4A8C-AF40-6CE7D9E373C5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67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hlinkClick r:id="rId2"/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2ABBF-34BB-4A8C-AF40-6CE7D9E373C5}" type="datetime4">
              <a:rPr lang="en-US" smtClean="0"/>
              <a:t>December 3, 2013</a:t>
            </a:fld>
            <a:endParaRPr lang="en-US" dirty="0"/>
          </a:p>
        </p:txBody>
      </p:sp>
      <p:graphicFrame>
        <p:nvGraphicFramePr>
          <p:cNvPr id="16" name="Content Placeholder 10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389284012"/>
              </p:ext>
            </p:extLst>
          </p:nvPr>
        </p:nvGraphicFramePr>
        <p:xfrm>
          <a:off x="2438400" y="2514600"/>
          <a:ext cx="5257800" cy="24942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Water Right #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err="1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Stockwatering</a:t>
                      </a:r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 ELU</a:t>
                      </a:r>
                      <a:r>
                        <a:rPr lang="en-US" b="1" cap="none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s</a:t>
                      </a:r>
                      <a:endParaRPr lang="en-US" b="1" cap="none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15-328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15-330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15-331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400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15-1262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15-1307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023875359"/>
              </p:ext>
            </p:extLst>
          </p:nvPr>
        </p:nvGraphicFramePr>
        <p:xfrm>
          <a:off x="2438400" y="2514600"/>
          <a:ext cx="5257800" cy="24942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Water Right #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err="1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Stockwatering</a:t>
                      </a:r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 ELU</a:t>
                      </a:r>
                      <a:r>
                        <a:rPr lang="en-US" b="1" cap="none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s</a:t>
                      </a:r>
                      <a:endParaRPr lang="en-US" b="1" cap="none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15-328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85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15-330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85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15-331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85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15-1262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123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15-1307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reflection blurRad="12700" stA="28000" endPos="45000" dist="1000" dir="5400000" sy="-100000" algn="bl" rotWithShape="0"/>
                          </a:effectLst>
                        </a:rPr>
                        <a:t>22</a:t>
                      </a:r>
                      <a:endParaRPr lang="en-US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reflection blurRad="12700" stA="28000" endPos="45000" dist="1000" dir="5400000" sy="-100000" algn="bl" rotWithShape="0"/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5096608" y="1981200"/>
            <a:ext cx="2599592" cy="3056792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6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Water Use Group</a:t>
            </a:r>
            <a:endParaRPr lang="en-US" sz="1600" b="1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5" name="Rounded Rectangle 13"/>
          <p:cNvSpPr/>
          <p:nvPr/>
        </p:nvSpPr>
        <p:spPr>
          <a:xfrm>
            <a:off x="1541585" y="2514600"/>
            <a:ext cx="3496408" cy="252339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Supplemental Group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91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What to review?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2614-6665-4474-97B2-36AD57AA7AB0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61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685800"/>
            <a:ext cx="6917436" cy="5486400"/>
          </a:xfrm>
        </p:spPr>
        <p:txBody>
          <a:bodyPr anchor="ctr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Original application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Original Approval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Order(s) of the State Engineer</a:t>
            </a:r>
            <a:br>
              <a:rPr lang="en-US" dirty="0" smtClean="0"/>
            </a:br>
            <a:r>
              <a:rPr lang="en-US" dirty="0" smtClean="0"/>
              <a:t>(Memorandum Decisions)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Sole supply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Number of group(s)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otal of each group (acreage, ELUs, etc.)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460" y="685800"/>
            <a:ext cx="1213104" cy="5486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A11E7-54F7-4982-8807-A103433356C5}" type="datetime4">
              <a:rPr lang="en-US" smtClean="0"/>
              <a:t>December 3, 2013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828800" y="441775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</a:rPr>
              <a:t>For Each </a:t>
            </a:r>
            <a:r>
              <a:rPr lang="en-US" sz="2800" b="1" dirty="0">
                <a:solidFill>
                  <a:schemeClr val="tx2"/>
                </a:solidFill>
              </a:rPr>
              <a:t>W</a:t>
            </a:r>
            <a:r>
              <a:rPr lang="en-US" sz="2800" b="1" dirty="0" smtClean="0">
                <a:solidFill>
                  <a:schemeClr val="tx2"/>
                </a:solidFill>
              </a:rPr>
              <a:t>ater </a:t>
            </a:r>
            <a:r>
              <a:rPr lang="en-US" sz="2800" b="1" dirty="0">
                <a:solidFill>
                  <a:schemeClr val="tx2"/>
                </a:solidFill>
              </a:rPr>
              <a:t>R</a:t>
            </a:r>
            <a:r>
              <a:rPr lang="en-US" sz="2800" b="1" dirty="0" smtClean="0">
                <a:solidFill>
                  <a:schemeClr val="tx2"/>
                </a:solidFill>
              </a:rPr>
              <a:t>ight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/>
      </p:pic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397764" y="1828800"/>
            <a:ext cx="8348472" cy="4419600"/>
          </a:xfrm>
        </p:spPr>
        <p:txBody>
          <a:bodyPr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What are the guidelines?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21E85-C7F9-493D-8309-B66911D6D18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2614-6665-4474-97B2-36AD57AA7AB0}" type="datetime4">
              <a:rPr lang="en-US" smtClean="0"/>
              <a:t>December 3,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3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of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ProofPresentation</Template>
  <TotalTime>0</TotalTime>
  <Words>271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ProofPresentation</vt:lpstr>
      <vt:lpstr>C:\Users\Lalo_2\Desktop\Nov 12 2013\Nov 12 Example Flow Proration.xlsx!Sheet1!R1C1:R7C7</vt:lpstr>
      <vt:lpstr>C:\Users\Lalo_2\Desktop\Nov 12 2013\Nov 12 Example Flow Proration RO.xlsx!Sheet1!R1C1:R7C7</vt:lpstr>
      <vt:lpstr>C:\Users\FQUINTAN\Desktop\Nov 12 Presentation\Nov 12 Example Not Required 1.xlsx</vt:lpstr>
      <vt:lpstr>C:\Users\FQUINTAN\Desktop\Nov 12 Presentation\Nov 12 Example Not Required 2.xlsx</vt:lpstr>
      <vt:lpstr>C:\Users\Lalo_2\Desktop\Nov 12 2013\Nov 12 Example Average Method.xlsx!Sheet1!R1C1:R7C7</vt:lpstr>
      <vt:lpstr>C:\Users\Lalo_2\Desktop\Nov 12 2013\Nov 12 Example Priority Method.xlsx!Sheet1!R1C1:R7C7</vt:lpstr>
      <vt:lpstr>C:\Users\Lalo_2\Desktop\Nov 12 2013\Nov 12 Example Priority Method RO.xlsx!Sheet1!R1C1:R7C7</vt:lpstr>
      <vt:lpstr>C:\Users\Lalo_2\Desktop\Nov 12 2013\Nov 12 Example Two Groups.xlsx!Sheet1!R1C1:R25C7</vt:lpstr>
      <vt:lpstr>PowerPoint Presentation</vt:lpstr>
      <vt:lpstr>Supplemental Groups 101   Training for Licensed Engineers and Surveyors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cp:lastModifiedBy/>
  <cp:revision>1</cp:revision>
  <dcterms:created xsi:type="dcterms:W3CDTF">2013-12-03T16:40:40Z</dcterms:created>
  <dcterms:modified xsi:type="dcterms:W3CDTF">2013-12-03T16:40:47Z</dcterms:modified>
  <cp:category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